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B2AE"/>
    <a:srgbClr val="EAFF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2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72648-A05A-455B-94EF-D86172AFF2A0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4D2A4-39C9-485D-8885-862103CEB9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7122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88C54-2B9E-40BC-82B0-E17383E6000B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16CB9-1E2E-4DDF-A3DB-5079B94D2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1924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526FF-D287-471F-B660-7D1FF9042DC8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90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429A-DCA7-4335-A53B-02C28450610F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483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95703-41B7-4E16-937F-129196AC74F4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99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7C76-1B96-423C-B109-302445F07452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156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7249C-5B2F-47CD-9019-4D9E1A62D419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74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2025-9CAE-4798-8FB4-28D4FD4E8D28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59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D7C6F-ED1F-4341-A627-F722680A8F0B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57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05EFF-54E6-4750-BA25-5F6BB376329C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428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8361-EE33-45C4-A66D-4E145EC1B366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958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45851-FFEC-4E83-912B-3774F1E631AF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275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E7505-4E79-4302-9AFC-33B7565E9FED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419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15FD3-FF57-4520-BFF9-EBE653DE4E75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617EC-1280-4C14-BE80-70EC58231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87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58;p1"/>
          <p:cNvSpPr txBox="1">
            <a:spLocks/>
          </p:cNvSpPr>
          <p:nvPr/>
        </p:nvSpPr>
        <p:spPr>
          <a:xfrm>
            <a:off x="0" y="1216298"/>
            <a:ext cx="12192000" cy="1922671"/>
          </a:xfrm>
          <a:prstGeom prst="rect">
            <a:avLst/>
          </a:prstGeom>
          <a:solidFill>
            <a:srgbClr val="18B2A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chemeClr val="lt1"/>
              </a:buClr>
              <a:buSzPts val="3600"/>
              <a:buFont typeface="Calibri"/>
              <a:buNone/>
            </a:pPr>
            <a:r>
              <a:rPr lang="ja-JP" altLang="en-US" sz="4800" b="1" dirty="0" smtClean="0">
                <a:solidFill>
                  <a:schemeClr val="bg1"/>
                </a:solidFill>
              </a:rPr>
              <a:t>個別サポート支援</a:t>
            </a:r>
            <a:br>
              <a:rPr lang="ja-JP" altLang="en-US" sz="4800" b="1" dirty="0" smtClean="0">
                <a:solidFill>
                  <a:schemeClr val="bg1"/>
                </a:solidFill>
              </a:rPr>
            </a:br>
            <a:r>
              <a:rPr lang="ja-JP" altLang="en-US" sz="4800" b="1" dirty="0" smtClean="0">
                <a:solidFill>
                  <a:schemeClr val="bg1"/>
                </a:solidFill>
              </a:rPr>
              <a:t>ロードマップシート</a:t>
            </a:r>
            <a:endParaRPr lang="ja-JP" altLang="en-US" sz="4800" b="1" dirty="0">
              <a:solidFill>
                <a:schemeClr val="bg1"/>
              </a:solidFill>
            </a:endParaRPr>
          </a:p>
        </p:txBody>
      </p:sp>
      <p:sp>
        <p:nvSpPr>
          <p:cNvPr id="5" name="Google Shape;59;p1"/>
          <p:cNvSpPr txBox="1"/>
          <p:nvPr/>
        </p:nvSpPr>
        <p:spPr>
          <a:xfrm>
            <a:off x="1151986" y="3340336"/>
            <a:ext cx="9356527" cy="1251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ja-JP" sz="2800" b="1" i="0" u="none" strike="noStrike" cap="none" dirty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企業名：</a:t>
            </a:r>
            <a:endParaRPr sz="2800" b="1" i="0" u="none" strike="noStrike" cap="none" dirty="0">
              <a:solidFill>
                <a:schemeClr val="bg2">
                  <a:lumMod val="50000"/>
                </a:schemeClr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ja-JP" sz="2800" b="1" i="0" u="none" strike="noStrike" cap="none" dirty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アドバイザー氏名：　</a:t>
            </a:r>
            <a:r>
              <a:rPr lang="ja-JP" sz="3600" b="1" i="0" u="none" strike="noStrike" cap="none" dirty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　</a:t>
            </a:r>
            <a:endParaRPr sz="3600" b="1" i="0" u="none" strike="noStrike" cap="none" dirty="0">
              <a:solidFill>
                <a:schemeClr val="bg2">
                  <a:lumMod val="50000"/>
                </a:schemeClr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4621162" y="4758813"/>
            <a:ext cx="7386542" cy="1983753"/>
          </a:xfrm>
          <a:prstGeom prst="roundRect">
            <a:avLst/>
          </a:prstGeom>
          <a:solidFill>
            <a:srgbClr val="18B2AE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FABE</a:t>
            </a:r>
            <a:r>
              <a:rPr kumimoji="1"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分析と確認事項は担当者がご入力ください。</a:t>
            </a:r>
            <a:endParaRPr kumimoji="1"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スケジュールは、アドバイザーと相談して入力してください。</a:t>
            </a:r>
            <a:endParaRPr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kumimoji="1"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配置</a:t>
            </a:r>
            <a:r>
              <a:rPr kumimoji="1"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や内容等、適宜変更いただいて構いません。</a:t>
            </a:r>
            <a:endParaRPr kumimoji="1"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ja-JP" altLang="en-US" dirty="0">
                <a:solidFill>
                  <a:schemeClr val="accent1">
                    <a:lumMod val="50000"/>
                  </a:schemeClr>
                </a:solidFill>
              </a:rPr>
              <a:t>別</a:t>
            </a: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フォーマットの場合は、以下を必ず明記してください。</a:t>
            </a:r>
            <a:endParaRPr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kumimoji="1"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・支援のゴール</a:t>
            </a:r>
            <a:endParaRPr kumimoji="1"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・支援スケジュール</a:t>
            </a:r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</a:rPr>
              <a:t>支援スパンと回数の目安</a:t>
            </a:r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kumimoji="1" lang="ja-JP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9136913" y="0"/>
            <a:ext cx="2743200" cy="365125"/>
          </a:xfrm>
        </p:spPr>
        <p:txBody>
          <a:bodyPr/>
          <a:lstStyle/>
          <a:p>
            <a:pPr algn="r"/>
            <a:fld id="{9AA00994-D3CF-4E7A-9D2B-D985E0628641}" type="datetime4">
              <a:rPr kumimoji="1" lang="ja-JP" altLang="en-US" smtClean="0"/>
              <a:pPr algn="r"/>
              <a:t>2025年3月14日</a:t>
            </a:fld>
            <a:endParaRPr kumimoji="1" lang="ja-JP" altLang="en-US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5937" y="30783"/>
            <a:ext cx="283535" cy="28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117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;p2"/>
          <p:cNvSpPr txBox="1">
            <a:spLocks/>
          </p:cNvSpPr>
          <p:nvPr/>
        </p:nvSpPr>
        <p:spPr>
          <a:xfrm>
            <a:off x="210454" y="164546"/>
            <a:ext cx="9356527" cy="459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</a:pPr>
            <a:r>
              <a:rPr lang="en-US" altLang="ja-JP" b="1" dirty="0" smtClean="0">
                <a:solidFill>
                  <a:schemeClr val="bg2">
                    <a:lumMod val="50000"/>
                  </a:schemeClr>
                </a:solidFill>
              </a:rPr>
              <a:t>FABE</a:t>
            </a:r>
            <a:r>
              <a:rPr lang="ja-JP" altLang="en-US" b="1" dirty="0" smtClean="0">
                <a:solidFill>
                  <a:schemeClr val="bg2">
                    <a:lumMod val="50000"/>
                  </a:schemeClr>
                </a:solidFill>
              </a:rPr>
              <a:t>分析　　</a:t>
            </a:r>
            <a:endParaRPr lang="ja-JP" alt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3" name="Google Shape;66;p2"/>
          <p:cNvGraphicFramePr/>
          <p:nvPr>
            <p:extLst>
              <p:ext uri="{D42A27DB-BD31-4B8C-83A1-F6EECF244321}">
                <p14:modId xmlns:p14="http://schemas.microsoft.com/office/powerpoint/2010/main" val="2804034063"/>
              </p:ext>
            </p:extLst>
          </p:nvPr>
        </p:nvGraphicFramePr>
        <p:xfrm>
          <a:off x="124287" y="767176"/>
          <a:ext cx="5893741" cy="2744639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5893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4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600" u="none" strike="noStrike" cap="none" dirty="0"/>
                        <a:t>①：製品・サービスの特徴</a:t>
                      </a:r>
                      <a:endParaRPr dirty="0"/>
                    </a:p>
                  </a:txBody>
                  <a:tcPr marL="91450" marR="91450" marT="44750" marB="44750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998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50" marR="91450" marT="44750" marB="44750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Google Shape;67;p2"/>
          <p:cNvGraphicFramePr/>
          <p:nvPr>
            <p:extLst>
              <p:ext uri="{D42A27DB-BD31-4B8C-83A1-F6EECF244321}">
                <p14:modId xmlns:p14="http://schemas.microsoft.com/office/powerpoint/2010/main" val="135236418"/>
              </p:ext>
            </p:extLst>
          </p:nvPr>
        </p:nvGraphicFramePr>
        <p:xfrm>
          <a:off x="124287" y="3790839"/>
          <a:ext cx="5893741" cy="2744639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5893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4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600" dirty="0"/>
                        <a:t>③：顧客ベネフィット</a:t>
                      </a:r>
                      <a:endParaRPr dirty="0"/>
                    </a:p>
                  </a:txBody>
                  <a:tcPr marL="91450" marR="91450" marT="44750" marB="44750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998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50" marR="91450" marT="44750" marB="44750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Google Shape;68;p2"/>
          <p:cNvGraphicFramePr/>
          <p:nvPr>
            <p:extLst>
              <p:ext uri="{D42A27DB-BD31-4B8C-83A1-F6EECF244321}">
                <p14:modId xmlns:p14="http://schemas.microsoft.com/office/powerpoint/2010/main" val="2936435284"/>
              </p:ext>
            </p:extLst>
          </p:nvPr>
        </p:nvGraphicFramePr>
        <p:xfrm>
          <a:off x="6199022" y="767175"/>
          <a:ext cx="5893741" cy="2744639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5893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4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600" dirty="0"/>
                        <a:t>②：競合に対する優位性</a:t>
                      </a:r>
                      <a:endParaRPr dirty="0"/>
                    </a:p>
                  </a:txBody>
                  <a:tcPr marL="91450" marR="91450" marT="44750" marB="44750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998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50" marR="91450" marT="44750" marB="44750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Google Shape;69;p2"/>
          <p:cNvGraphicFramePr/>
          <p:nvPr>
            <p:extLst>
              <p:ext uri="{D42A27DB-BD31-4B8C-83A1-F6EECF244321}">
                <p14:modId xmlns:p14="http://schemas.microsoft.com/office/powerpoint/2010/main" val="4057557365"/>
              </p:ext>
            </p:extLst>
          </p:nvPr>
        </p:nvGraphicFramePr>
        <p:xfrm>
          <a:off x="6199021" y="3790838"/>
          <a:ext cx="5893741" cy="2744639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5893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4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600" dirty="0"/>
                        <a:t>④：①～③の証拠となるデータ・事例</a:t>
                      </a:r>
                      <a:endParaRPr dirty="0"/>
                    </a:p>
                  </a:txBody>
                  <a:tcPr marL="91450" marR="91450" marT="44750" marB="44750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998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50" marR="91450" marT="44750" marB="44750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5937" y="30783"/>
            <a:ext cx="283535" cy="28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258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6;p3"/>
          <p:cNvSpPr txBox="1">
            <a:spLocks/>
          </p:cNvSpPr>
          <p:nvPr/>
        </p:nvSpPr>
        <p:spPr>
          <a:xfrm>
            <a:off x="144662" y="154339"/>
            <a:ext cx="11672574" cy="459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</a:pPr>
            <a:r>
              <a:rPr lang="ja-JP" altLang="en-US" sz="3200" b="1" dirty="0" smtClean="0">
                <a:solidFill>
                  <a:schemeClr val="bg2">
                    <a:lumMod val="50000"/>
                  </a:schemeClr>
                </a:solidFill>
              </a:rPr>
              <a:t>ロードマップ確認事項</a:t>
            </a:r>
            <a:endParaRPr lang="ja-JP" altLang="en-US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3" name="Google Shape;77;p3"/>
          <p:cNvGraphicFramePr/>
          <p:nvPr>
            <p:extLst>
              <p:ext uri="{D42A27DB-BD31-4B8C-83A1-F6EECF244321}">
                <p14:modId xmlns:p14="http://schemas.microsoft.com/office/powerpoint/2010/main" val="2107709297"/>
              </p:ext>
            </p:extLst>
          </p:nvPr>
        </p:nvGraphicFramePr>
        <p:xfrm>
          <a:off x="144661" y="829847"/>
          <a:ext cx="11924979" cy="1770851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924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113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600" dirty="0" smtClean="0"/>
                        <a:t>個別サポート支援におけるゴール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971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Google Shape;77;p3"/>
          <p:cNvGraphicFramePr/>
          <p:nvPr>
            <p:extLst>
              <p:ext uri="{D42A27DB-BD31-4B8C-83A1-F6EECF244321}">
                <p14:modId xmlns:p14="http://schemas.microsoft.com/office/powerpoint/2010/main" val="3621638789"/>
              </p:ext>
            </p:extLst>
          </p:nvPr>
        </p:nvGraphicFramePr>
        <p:xfrm>
          <a:off x="144661" y="2845584"/>
          <a:ext cx="11924979" cy="177085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924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69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dirty="0" smtClean="0"/>
                        <a:t>現在の課題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715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Google Shape;77;p3"/>
          <p:cNvGraphicFramePr/>
          <p:nvPr>
            <p:extLst>
              <p:ext uri="{D42A27DB-BD31-4B8C-83A1-F6EECF244321}">
                <p14:modId xmlns:p14="http://schemas.microsoft.com/office/powerpoint/2010/main" val="1416432886"/>
              </p:ext>
            </p:extLst>
          </p:nvPr>
        </p:nvGraphicFramePr>
        <p:xfrm>
          <a:off x="144664" y="4887080"/>
          <a:ext cx="11924979" cy="177085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924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69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dirty="0" smtClean="0"/>
                        <a:t>注力するポイント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715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5937" y="30783"/>
            <a:ext cx="283535" cy="28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877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6;p3"/>
          <p:cNvSpPr txBox="1">
            <a:spLocks/>
          </p:cNvSpPr>
          <p:nvPr/>
        </p:nvSpPr>
        <p:spPr>
          <a:xfrm>
            <a:off x="146608" y="30783"/>
            <a:ext cx="11492577" cy="459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</a:pPr>
            <a:r>
              <a:rPr lang="ja-JP" altLang="en-US" sz="3200" b="1" dirty="0" smtClean="0">
                <a:solidFill>
                  <a:schemeClr val="bg2">
                    <a:lumMod val="50000"/>
                  </a:schemeClr>
                </a:solidFill>
              </a:rPr>
              <a:t>ロードマップスケジュール</a:t>
            </a:r>
            <a:endParaRPr lang="ja-JP" altLang="en-US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3" name="Google Shape;78;p3"/>
          <p:cNvGraphicFramePr/>
          <p:nvPr>
            <p:extLst>
              <p:ext uri="{D42A27DB-BD31-4B8C-83A1-F6EECF244321}">
                <p14:modId xmlns:p14="http://schemas.microsoft.com/office/powerpoint/2010/main" val="2626998771"/>
              </p:ext>
            </p:extLst>
          </p:nvPr>
        </p:nvGraphicFramePr>
        <p:xfrm>
          <a:off x="50802" y="406721"/>
          <a:ext cx="11956902" cy="640101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05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5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45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400" dirty="0">
                          <a:sym typeface="Calibri"/>
                        </a:rPr>
                        <a:t>時期</a:t>
                      </a: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400" dirty="0">
                          <a:sym typeface="Calibri"/>
                        </a:rPr>
                        <a:t>回数</a:t>
                      </a: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400" dirty="0" smtClean="0">
                          <a:sym typeface="Calibri"/>
                        </a:rPr>
                        <a:t>内容</a:t>
                      </a: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B2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4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第１回</a:t>
                      </a:r>
                      <a:endParaRPr sz="1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4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第２回</a:t>
                      </a:r>
                      <a:endParaRPr sz="1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4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第３回</a:t>
                      </a:r>
                      <a:endParaRPr sz="1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4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/>
                        </a:rPr>
                        <a:t>第４回</a:t>
                      </a:r>
                      <a:endParaRPr sz="1400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第５回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第６回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64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第７回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第８回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第９回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10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11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117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12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8823852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13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5056576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14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987739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第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15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Calibri" panose="020F0502020204030204" pitchFamily="34" charset="0"/>
                          <a:sym typeface="Calibri"/>
                        </a:rPr>
                        <a:t>回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1629364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Calibri"/>
                          <a:cs typeface="Calibri"/>
                          <a:sym typeface="Calibri"/>
                        </a:rPr>
                        <a:t>専門家①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0066244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Calibri"/>
                          <a:cs typeface="Calibri"/>
                          <a:sym typeface="Calibri"/>
                        </a:rPr>
                        <a:t>専門家②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193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Calibri"/>
                          <a:cs typeface="Calibri"/>
                          <a:sym typeface="Calibri"/>
                        </a:rPr>
                        <a:t>専門家③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0449118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Calibri"/>
                          <a:cs typeface="Calibri"/>
                          <a:sym typeface="Calibri"/>
                        </a:rPr>
                        <a:t>専門家④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397009"/>
                  </a:ext>
                </a:extLst>
              </a:tr>
              <a:tr h="219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Calibri"/>
                          <a:cs typeface="Calibri"/>
                          <a:sym typeface="Calibri"/>
                        </a:rPr>
                        <a:t>専門家⑤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dirty="0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B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062719"/>
                  </a:ext>
                </a:extLst>
              </a:tr>
            </a:tbl>
          </a:graphicData>
        </a:graphic>
      </p:graphicFrame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5937" y="30783"/>
            <a:ext cx="283535" cy="28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156</Words>
  <Application>Microsoft Office PowerPoint</Application>
  <PresentationFormat>ワイド画面</PresentationFormat>
  <Paragraphs>43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大窪 恵</dc:creator>
  <cp:lastModifiedBy>大窪 恵</cp:lastModifiedBy>
  <cp:revision>12</cp:revision>
  <dcterms:created xsi:type="dcterms:W3CDTF">2023-04-04T23:38:11Z</dcterms:created>
  <dcterms:modified xsi:type="dcterms:W3CDTF">2025-03-14T00:05:50Z</dcterms:modified>
</cp:coreProperties>
</file>